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0"/>
  </p:notesMasterIdLst>
  <p:sldIdLst>
    <p:sldId id="256" r:id="rId2"/>
    <p:sldId id="402" r:id="rId3"/>
    <p:sldId id="412" r:id="rId4"/>
    <p:sldId id="403" r:id="rId5"/>
    <p:sldId id="404" r:id="rId6"/>
    <p:sldId id="407" r:id="rId7"/>
    <p:sldId id="405" r:id="rId8"/>
    <p:sldId id="406" r:id="rId9"/>
    <p:sldId id="409" r:id="rId10"/>
    <p:sldId id="410" r:id="rId11"/>
    <p:sldId id="411" r:id="rId12"/>
    <p:sldId id="408" r:id="rId13"/>
    <p:sldId id="371" r:id="rId14"/>
    <p:sldId id="369" r:id="rId15"/>
    <p:sldId id="397" r:id="rId16"/>
    <p:sldId id="401" r:id="rId17"/>
    <p:sldId id="365" r:id="rId18"/>
    <p:sldId id="386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33"/>
    <a:srgbClr val="3D9EBA"/>
    <a:srgbClr val="50ACC4"/>
    <a:srgbClr val="3399D4"/>
    <a:srgbClr val="3399CC"/>
    <a:srgbClr val="4BACC6"/>
    <a:srgbClr val="C6A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2" autoAdjust="0"/>
    <p:restoredTop sz="98165" autoAdjust="0"/>
  </p:normalViewPr>
  <p:slideViewPr>
    <p:cSldViewPr>
      <p:cViewPr>
        <p:scale>
          <a:sx n="139" d="100"/>
          <a:sy n="139" d="100"/>
        </p:scale>
        <p:origin x="-824" y="-264"/>
      </p:cViewPr>
      <p:guideLst>
        <p:guide orient="horz" pos="1104"/>
        <p:guide pos="2753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E84AC-B3D1-8E40-A4F1-93E8C21190F1}" type="datetimeFigureOut">
              <a:rPr lang="en-US" smtClean="0"/>
              <a:pPr/>
              <a:t>10/30/16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3505-C77C-A24A-A971-D26DD1707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2226" y="4791075"/>
            <a:ext cx="1177924" cy="3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4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657350"/>
            <a:ext cx="3008313" cy="2937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23950"/>
            <a:ext cx="3048000" cy="457200"/>
          </a:xfrm>
          <a:prstGeom prst="rect">
            <a:avLst/>
          </a:prstGeom>
        </p:spPr>
        <p:txBody>
          <a:bodyPr vert="horz"/>
          <a:lstStyle>
            <a:lvl1pPr>
              <a:defRPr sz="1400" b="1"/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0500" y="205980"/>
            <a:ext cx="876300" cy="4388644"/>
          </a:xfrm>
        </p:spPr>
        <p:txBody>
          <a:bodyPr vert="eaVert"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9550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 rot="5400000">
            <a:off x="5372099" y="2266952"/>
            <a:ext cx="4419602" cy="304800"/>
          </a:xfrm>
          <a:prstGeom prst="rect">
            <a:avLst/>
          </a:prstGeom>
        </p:spPr>
        <p:txBody>
          <a:bodyPr vert="horz"/>
          <a:lstStyle>
            <a:lvl1pPr>
              <a:defRPr sz="1400" b="1" baseline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Helvetica Neue Light"/>
                <a:cs typeface="Helvetica Neue Light"/>
              </a:defRPr>
            </a:lvl1pPr>
            <a:lvl2pPr>
              <a:defRPr sz="1100" b="0" i="0">
                <a:latin typeface="Helvetica Neue Light"/>
                <a:cs typeface="Helvetica Neue Light"/>
              </a:defRPr>
            </a:lvl2pPr>
            <a:lvl3pPr>
              <a:defRPr sz="1100" b="0" i="0">
                <a:latin typeface="Helvetica Neue Light"/>
                <a:cs typeface="Helvetica Neue Light"/>
              </a:defRPr>
            </a:lvl3pPr>
            <a:lvl4pPr>
              <a:defRPr sz="1100" b="0" i="0">
                <a:latin typeface="Helvetica Neue Light"/>
                <a:cs typeface="Helvetica Neue Light"/>
              </a:defRPr>
            </a:lvl4pPr>
            <a:lvl5pPr>
              <a:defRPr sz="1100"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anchor="t"/>
          <a:lstStyle>
            <a:lvl1pPr>
              <a:defRPr sz="1100" b="0" i="0">
                <a:latin typeface="Helvetica Neue Light"/>
                <a:cs typeface="Helvetica Neue Light"/>
              </a:defRPr>
            </a:lvl1pPr>
            <a:lvl2pPr>
              <a:defRPr sz="1100" b="0" i="0">
                <a:latin typeface="Helvetica Neue Light"/>
                <a:cs typeface="Helvetica Neue Light"/>
              </a:defRPr>
            </a:lvl2pPr>
            <a:lvl3pPr>
              <a:defRPr sz="1100" b="0" i="0">
                <a:latin typeface="Helvetica Neue Light"/>
                <a:cs typeface="Helvetica Neue Light"/>
              </a:defRPr>
            </a:lvl3pPr>
            <a:lvl4pPr>
              <a:defRPr sz="1100" b="0" i="0">
                <a:latin typeface="Helvetica Neue Light"/>
                <a:cs typeface="Helvetica Neue Light"/>
              </a:defRPr>
            </a:lvl4pPr>
            <a:lvl5pPr>
              <a:defRPr sz="1100" b="0" i="0">
                <a:latin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anchor="t"/>
          <a:lstStyle>
            <a:lvl1pPr>
              <a:defRPr sz="1100" b="0" i="0">
                <a:latin typeface="Helvetica Neue Light"/>
                <a:cs typeface="Helvetica Neue Light"/>
              </a:defRPr>
            </a:lvl1pPr>
            <a:lvl2pPr>
              <a:defRPr sz="1100" b="0" i="0">
                <a:latin typeface="Helvetica Neue Light"/>
                <a:cs typeface="Helvetica Neue Light"/>
              </a:defRPr>
            </a:lvl2pPr>
            <a:lvl3pPr>
              <a:defRPr sz="1100" b="0" i="0">
                <a:latin typeface="Helvetica Neue Light"/>
                <a:cs typeface="Helvetica Neue Light"/>
              </a:defRPr>
            </a:lvl3pPr>
            <a:lvl4pPr>
              <a:defRPr sz="1100" b="0" i="0">
                <a:latin typeface="Helvetica Neue Light"/>
                <a:cs typeface="Helvetica Neue Light"/>
              </a:defRPr>
            </a:lvl4pPr>
            <a:lvl5pPr>
              <a:defRPr sz="1100" b="0" i="0">
                <a:latin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latin typeface="Helvetica Neue"/>
                <a:cs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3550"/>
            <a:ext cx="4040188" cy="286107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Helvetica Neue Light"/>
                <a:cs typeface="Helvetica Neue Light"/>
              </a:defRPr>
            </a:lvl1pPr>
            <a:lvl2pPr>
              <a:defRPr sz="1100">
                <a:latin typeface="Helvetica Neue Light"/>
                <a:cs typeface="Helvetica Neue Light"/>
              </a:defRPr>
            </a:lvl2pPr>
            <a:lvl3pPr>
              <a:defRPr sz="1100">
                <a:latin typeface="Helvetica Neue Light"/>
                <a:cs typeface="Helvetica Neue Light"/>
              </a:defRPr>
            </a:lvl3pPr>
            <a:lvl4pPr>
              <a:defRPr sz="1100">
                <a:latin typeface="Helvetica Neue Light"/>
                <a:cs typeface="Helvetica Neue Light"/>
              </a:defRPr>
            </a:lvl4pPr>
            <a:lvl5pPr>
              <a:defRPr sz="110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latin typeface="Helvetica Neue"/>
                <a:cs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733550"/>
            <a:ext cx="4041775" cy="286107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Helvetica Neue Light"/>
                <a:cs typeface="Helvetica Neue Light"/>
              </a:defRPr>
            </a:lvl1pPr>
            <a:lvl2pPr>
              <a:defRPr sz="1100">
                <a:latin typeface="Helvetica Neue Light"/>
                <a:cs typeface="Helvetica Neue Light"/>
              </a:defRPr>
            </a:lvl2pPr>
            <a:lvl3pPr>
              <a:defRPr sz="1100">
                <a:latin typeface="Helvetica Neue Light"/>
                <a:cs typeface="Helvetica Neue Light"/>
              </a:defRPr>
            </a:lvl3pPr>
            <a:lvl4pPr>
              <a:defRPr sz="1100">
                <a:latin typeface="Helvetica Neue Light"/>
                <a:cs typeface="Helvetica Neue Light"/>
              </a:defRPr>
            </a:lvl4pPr>
            <a:lvl5pPr>
              <a:defRPr sz="110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90" y="4781550"/>
            <a:ext cx="1217648" cy="360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2226" y="4791075"/>
            <a:ext cx="1177924" cy="3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4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2226" y="4791075"/>
            <a:ext cx="1177924" cy="3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582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9B2288A9-16C6-4A18-A4E0-2E8CECB56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9" r:id="rId8"/>
    <p:sldLayoutId id="2147483720" r:id="rId9"/>
    <p:sldLayoutId id="2147483721" r:id="rId10"/>
    <p:sldLayoutId id="2147483715" r:id="rId11"/>
    <p:sldLayoutId id="2147483716" r:id="rId12"/>
    <p:sldLayoutId id="2147483718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 baseline="0">
          <a:solidFill>
            <a:srgbClr val="7F7F7F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819150"/>
            <a:ext cx="8077200" cy="1102519"/>
          </a:xfrm>
        </p:spPr>
        <p:txBody>
          <a:bodyPr>
            <a:normAutofit/>
          </a:bodyPr>
          <a:lstStyle/>
          <a:p>
            <a:r>
              <a:rPr lang="en-US" sz="3100" b="0" dirty="0" smtClean="0">
                <a:solidFill>
                  <a:schemeClr val="tx1"/>
                </a:solidFill>
              </a:rPr>
              <a:t>Intro to protobi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accent5"/>
                </a:solidFill>
              </a:rPr>
              <a:t>Quick-</a:t>
            </a:r>
            <a:r>
              <a:rPr lang="en-US" sz="3100" b="0" smtClean="0">
                <a:solidFill>
                  <a:schemeClr val="accent5"/>
                </a:solidFill>
              </a:rPr>
              <a:t>start tutorial</a:t>
            </a:r>
            <a:endParaRPr lang="en-US" sz="1600" b="0" dirty="0">
              <a:solidFill>
                <a:schemeClr val="accent5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3714750"/>
            <a:ext cx="2514600" cy="514350"/>
          </a:xfrm>
        </p:spPr>
        <p:txBody>
          <a:bodyPr/>
          <a:lstStyle/>
          <a:p>
            <a:pPr algn="l"/>
            <a:r>
              <a:rPr lang="en-US" sz="1400" dirty="0" smtClean="0">
                <a:latin typeface="Helvetica Neue Light"/>
                <a:cs typeface="Helvetica Neue Light"/>
              </a:rPr>
              <a:t>Pieter Sheth-Voss, PhD</a:t>
            </a:r>
          </a:p>
          <a:p>
            <a:pPr algn="l"/>
            <a:r>
              <a:rPr lang="en-US" sz="1400" dirty="0" smtClean="0">
                <a:latin typeface="Helvetica Neue Light"/>
                <a:cs typeface="Helvetica Neue Light"/>
              </a:rPr>
              <a:t>October 25, 2016</a:t>
            </a:r>
          </a:p>
          <a:p>
            <a:pPr algn="l"/>
            <a:r>
              <a:rPr lang="en-US" dirty="0" smtClean="0"/>
              <a:t>support@protobi.com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277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Toggle whether to show formatted or raw values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05" y="1715684"/>
            <a:ext cx="3389376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46" y="1687870"/>
            <a:ext cx="3405632" cy="2267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88" y="1200150"/>
            <a:ext cx="685800" cy="386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388" y="1200150"/>
            <a:ext cx="676141" cy="386366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15988" y="4019550"/>
            <a:ext cx="1524000" cy="838200"/>
          </a:xfrm>
          <a:prstGeom prst="wedgeRoundRectCallout">
            <a:avLst>
              <a:gd name="adj1" fmla="val 12138"/>
              <a:gd name="adj2" fmla="val -82092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The actual data file has the raw values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707904" y="4019550"/>
            <a:ext cx="1524000" cy="838200"/>
          </a:xfrm>
          <a:prstGeom prst="wedgeRoundRectCallout">
            <a:avLst>
              <a:gd name="adj1" fmla="val 12138"/>
              <a:gd name="adj2" fmla="val -82092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Values formatted for display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Compact/expand groups of related elements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91" y="1467922"/>
            <a:ext cx="3340608" cy="2430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31" y="1461977"/>
            <a:ext cx="3470656" cy="356819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929770" y="4019550"/>
            <a:ext cx="1524000" cy="838200"/>
          </a:xfrm>
          <a:prstGeom prst="wedgeRoundRectCallout">
            <a:avLst>
              <a:gd name="adj1" fmla="val -38224"/>
              <a:gd name="adj2" fmla="val -86451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Click triangles to see detailed distribution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1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selected elements to Excel or PowerPoint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8350"/>
            <a:ext cx="3300413" cy="2578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47750"/>
            <a:ext cx="21717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71550"/>
            <a:ext cx="2895600" cy="2171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611025"/>
            <a:ext cx="2571285" cy="232208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239000" y="1276350"/>
            <a:ext cx="1524000" cy="838200"/>
          </a:xfrm>
          <a:prstGeom prst="wedgeRoundRectCallout">
            <a:avLst>
              <a:gd name="adj1" fmla="val -80793"/>
              <a:gd name="adj2" fmla="val 41072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Native PowerPoint chart objects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23950"/>
            <a:ext cx="6946900" cy="299085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162800" y="1733550"/>
            <a:ext cx="1524000" cy="685800"/>
          </a:xfrm>
          <a:prstGeom prst="wedgeRoundRectCallout">
            <a:avLst>
              <a:gd name="adj1" fmla="val -61147"/>
              <a:gd name="adj2" fmla="val 60888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Get a secure sign-in link by email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62800" y="3798258"/>
            <a:ext cx="1371600" cy="685800"/>
          </a:xfrm>
          <a:prstGeom prst="wedgeRoundRectCallout">
            <a:avLst>
              <a:gd name="adj1" fmla="val -49822"/>
              <a:gd name="adj2" fmla="val -86981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Or sign in </a:t>
            </a:r>
            <a:r>
              <a:rPr lang="en-US" sz="1200" dirty="0" err="1" smtClean="0">
                <a:solidFill>
                  <a:srgbClr val="FFFFFF"/>
                </a:solidFill>
              </a:rPr>
              <a:t>OAuth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7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 project or create a new one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23950"/>
            <a:ext cx="6845300" cy="287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1885950"/>
            <a:ext cx="1676400" cy="1981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9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Neatly organize many survey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19150"/>
            <a:ext cx="5826760" cy="395224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114800" y="1657350"/>
            <a:ext cx="1524000" cy="685800"/>
          </a:xfrm>
          <a:prstGeom prst="wedgeRoundRectCallout">
            <a:avLst>
              <a:gd name="adj1" fmla="val -65344"/>
              <a:gd name="adj2" fmla="val 54227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Share projects with colleagues and </a:t>
            </a:r>
            <a:r>
              <a:rPr lang="en-US" sz="1200" dirty="0" smtClean="0">
                <a:solidFill>
                  <a:srgbClr val="FFFFFF"/>
                </a:solidFill>
              </a:rPr>
              <a:t>clients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3486150"/>
            <a:ext cx="1524000" cy="685800"/>
          </a:xfrm>
          <a:prstGeom prst="wedgeRoundRectCallout">
            <a:avLst>
              <a:gd name="adj1" fmla="val -64145"/>
              <a:gd name="adj2" fmla="val 39574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Organized archive </a:t>
            </a:r>
            <a:r>
              <a:rPr lang="en-US" sz="1200" dirty="0">
                <a:solidFill>
                  <a:srgbClr val="FFFFFF"/>
                </a:solidFill>
              </a:rPr>
              <a:t>of current and past projects</a:t>
            </a:r>
          </a:p>
        </p:txBody>
      </p:sp>
    </p:spTree>
    <p:extLst>
      <p:ext uri="{BB962C8B-B14F-4D97-AF65-F5344CB8AC3E}">
        <p14:creationId xmlns:p14="http://schemas.microsoft.com/office/powerpoint/2010/main" val="404511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support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25" t="63537"/>
          <a:stretch/>
        </p:blipFill>
        <p:spPr>
          <a:xfrm>
            <a:off x="1371600" y="1809750"/>
            <a:ext cx="1701437" cy="1441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733550"/>
            <a:ext cx="914400" cy="9144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971800" y="1581150"/>
            <a:ext cx="1524000" cy="685800"/>
          </a:xfrm>
          <a:prstGeom prst="wedgeRoundRectCallout">
            <a:avLst>
              <a:gd name="adj1" fmla="val -65344"/>
              <a:gd name="adj2" fmla="val 54227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Contact support from within the app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61172" y="1581150"/>
            <a:ext cx="1663627" cy="685800"/>
          </a:xfrm>
          <a:prstGeom prst="wedgeRoundRectCallout">
            <a:avLst>
              <a:gd name="adj1" fmla="val -65344"/>
              <a:gd name="adj2" fmla="val 54227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Or email us at </a:t>
            </a:r>
            <a:r>
              <a:rPr lang="en-US" sz="1200" dirty="0" err="1" smtClean="0">
                <a:solidFill>
                  <a:srgbClr val="FFFFFF"/>
                </a:solidFill>
              </a:rPr>
              <a:t>support@protobi.com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8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8448"/>
          <a:stretch/>
        </p:blipFill>
        <p:spPr>
          <a:xfrm>
            <a:off x="533400" y="1733550"/>
            <a:ext cx="2143921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1" r="5675" b="-3178"/>
          <a:stretch/>
        </p:blipFill>
        <p:spPr>
          <a:xfrm>
            <a:off x="3047999" y="1820574"/>
            <a:ext cx="2515647" cy="1827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555" y="1823748"/>
            <a:ext cx="2686050" cy="2012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991" y="1058303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dirty="0">
                <a:latin typeface="Helvetica Neue Bold  "/>
                <a:cs typeface="Helvetica Neue Bold  "/>
              </a:rPr>
              <a:t>Coding (e.g. ICD-10, HCPCS</a:t>
            </a:r>
            <a:r>
              <a:rPr lang="en-US" sz="1100" dirty="0" smtClean="0">
                <a:latin typeface="Helvetica Neue Bold  "/>
                <a:cs typeface="Helvetica Neue Bold  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Helvetica Neue Bold  "/>
                <a:cs typeface="Helvetica Neue Bold  "/>
              </a:rPr>
              <a:t>Multiple response values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Helvetica Neue Bold  "/>
                <a:cs typeface="Helvetica Neue Bold  "/>
              </a:rPr>
              <a:t>Long-tail distributions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1047750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Helvetica Neue Bold  "/>
                <a:cs typeface="Helvetica Neue Bold  "/>
              </a:rPr>
              <a:t>Numeric ranges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Helvetica Neue Bold  "/>
                <a:cs typeface="Helvetica Neue Bold  "/>
              </a:rPr>
              <a:t>Means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Helvetica Neue Bold  "/>
                <a:cs typeface="Helvetica Neue Bold  "/>
              </a:rPr>
              <a:t>Calculations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1058303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Helvetica Neue Bold  "/>
                <a:cs typeface="Helvetica Neue Bold  "/>
              </a:rPr>
              <a:t>Missing values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Helvetica Neue Bold  "/>
                <a:cs typeface="Helvetica Neue Bold  "/>
              </a:rPr>
              <a:t>Variable and value labels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err="1" smtClean="0">
                <a:latin typeface="Helvetica Neue Bold  "/>
                <a:cs typeface="Helvetica Neue Bold  "/>
              </a:rPr>
              <a:t>Percents</a:t>
            </a:r>
            <a:r>
              <a:rPr lang="en-US" sz="1100" dirty="0" smtClean="0">
                <a:latin typeface="Helvetica Neue Bold  "/>
                <a:cs typeface="Helvetica Neue Bold  "/>
              </a:rPr>
              <a:t>, 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857751"/>
            <a:ext cx="4125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 Neue"/>
                <a:cs typeface="Helvetica Neue"/>
              </a:rPr>
              <a:t>Example data:  CDC National Ambulatory Medical Care Survey, 2009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58200" cy="857250"/>
          </a:xfrm>
        </p:spPr>
        <p:txBody>
          <a:bodyPr/>
          <a:lstStyle/>
          <a:p>
            <a:r>
              <a:rPr lang="en-US" dirty="0" smtClean="0"/>
              <a:t>Protobi covers practical nuances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6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Protobi cheat sheet: Viewer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5570" y="2266950"/>
            <a:ext cx="4040188" cy="479822"/>
          </a:xfrm>
        </p:spPr>
        <p:txBody>
          <a:bodyPr/>
          <a:lstStyle/>
          <a:p>
            <a:r>
              <a:rPr lang="en-US" dirty="0" smtClean="0"/>
              <a:t>Edit menu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1" y="819150"/>
            <a:ext cx="2057400" cy="479822"/>
          </a:xfrm>
        </p:spPr>
        <p:txBody>
          <a:bodyPr/>
          <a:lstStyle/>
          <a:p>
            <a:r>
              <a:rPr lang="en-US" dirty="0" smtClean="0"/>
              <a:t>Toolbar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965570" y="8465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Clicks and drags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965570" y="1333854"/>
            <a:ext cx="4267200" cy="12608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000" dirty="0" smtClean="0"/>
              <a:t>Click		“IS” </a:t>
            </a:r>
            <a:r>
              <a:rPr lang="is-IS" sz="1000" dirty="0" smtClean="0"/>
              <a:t>… select one particular value as current filter</a:t>
            </a:r>
            <a:r>
              <a:rPr lang="en-US" sz="1000" dirty="0" smtClean="0"/>
              <a:t> </a:t>
            </a:r>
          </a:p>
          <a:p>
            <a:pPr marL="0" indent="0"/>
            <a:r>
              <a:rPr lang="en-US" sz="1000" dirty="0" err="1" smtClean="0"/>
              <a:t>Shift+Click</a:t>
            </a:r>
            <a:r>
              <a:rPr lang="en-US" sz="1000" dirty="0" smtClean="0"/>
              <a:t>	“NOT” </a:t>
            </a:r>
            <a:r>
              <a:rPr lang="is-IS" sz="1000" dirty="0" smtClean="0"/>
              <a:t>… select not a value as current filter</a:t>
            </a:r>
            <a:endParaRPr lang="en-US" sz="1000" dirty="0" smtClean="0"/>
          </a:p>
          <a:p>
            <a:pPr marL="0" indent="0"/>
            <a:r>
              <a:rPr lang="en-US" sz="1000" dirty="0" err="1" smtClean="0"/>
              <a:t>Opt+Click</a:t>
            </a:r>
            <a:r>
              <a:rPr lang="en-US" sz="1000" dirty="0" smtClean="0"/>
              <a:t>	“OR” </a:t>
            </a:r>
            <a:r>
              <a:rPr lang="is-IS" sz="1000" dirty="0" smtClean="0"/>
              <a:t>… select multiple values as current filter</a:t>
            </a:r>
          </a:p>
          <a:p>
            <a:pPr marL="0" indent="0"/>
            <a:r>
              <a:rPr lang="is-IS" sz="1000" dirty="0" smtClean="0"/>
              <a:t>Drag		An element onto another to create a crosstab</a:t>
            </a:r>
          </a:p>
          <a:p>
            <a:pPr marL="0" indent="0"/>
            <a:r>
              <a:rPr lang="is-IS" sz="1000" dirty="0" smtClean="0"/>
              <a:t>Shift+Drag	An element onto another to nest crosstab banners</a:t>
            </a:r>
            <a:endParaRPr lang="en-US" sz="10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547940" y="1288172"/>
            <a:ext cx="883598" cy="2790581"/>
            <a:chOff x="4679071" y="-453424"/>
            <a:chExt cx="1600200" cy="50537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9071" y="-453424"/>
              <a:ext cx="1600200" cy="698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7162" y="181541"/>
              <a:ext cx="876300" cy="685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5374" y="779768"/>
              <a:ext cx="1308100" cy="736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9923" y="1393417"/>
              <a:ext cx="774700" cy="711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6278" y="1971688"/>
              <a:ext cx="1092200" cy="723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8563" y="2654731"/>
              <a:ext cx="800100" cy="6731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91255" y="3247474"/>
              <a:ext cx="1422400" cy="7366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/>
            <a:srcRect r="5274"/>
            <a:stretch/>
          </p:blipFill>
          <p:spPr>
            <a:xfrm>
              <a:off x="4708513" y="3901831"/>
              <a:ext cx="1311287" cy="6985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600200" y="1226463"/>
            <a:ext cx="1289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Current sample.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Click to show filters.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1581150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 Neue Light"/>
                <a:cs typeface="Helvetica Neue Light"/>
              </a:rPr>
              <a:t>Cl</a:t>
            </a:r>
            <a:r>
              <a:rPr lang="en-US" sz="1000" b="1" u="sng" dirty="0">
                <a:latin typeface="Helvetica Neue Light"/>
                <a:cs typeface="Helvetica Neue Light"/>
              </a:rPr>
              <a:t>e</a:t>
            </a:r>
            <a:r>
              <a:rPr lang="en-US" sz="1000" dirty="0">
                <a:latin typeface="Helvetica Neue Light"/>
                <a:cs typeface="Helvetica Neue Light"/>
              </a:rPr>
              <a:t>ar </a:t>
            </a:r>
            <a:r>
              <a:rPr lang="en-US" sz="1000" dirty="0" smtClean="0">
                <a:latin typeface="Helvetica Neue Light"/>
                <a:cs typeface="Helvetica Neue Light"/>
              </a:rPr>
              <a:t>all 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current filters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0200" y="1939925"/>
            <a:ext cx="1766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Set current filters as baseline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for statistical comparisons.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0200" y="2266950"/>
            <a:ext cx="2198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Toggle whether to show frequencies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as percentages or counts.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00200" y="2598063"/>
            <a:ext cx="1815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Toggle whether to display 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formatted or raw data values.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00200" y="2979063"/>
            <a:ext cx="2056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Toggle whether blank/missing/NA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values count toward percentages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00200" y="3314700"/>
            <a:ext cx="1379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Drag element here for 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global crosstabs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00200" y="3664863"/>
            <a:ext cx="1723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Export selected elements to 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Excel or PowerPoint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D5E9FF"/>
              </a:clrFrom>
              <a:clrTo>
                <a:srgbClr val="D5E9FF">
                  <a:alpha val="0"/>
                </a:srgbClr>
              </a:clrTo>
            </a:clrChange>
          </a:blip>
          <a:srcRect r="12682" b="23235"/>
          <a:stretch/>
        </p:blipFill>
        <p:spPr>
          <a:xfrm>
            <a:off x="3965570" y="2800350"/>
            <a:ext cx="1219200" cy="17325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40"/>
          <p:cNvGrpSpPr/>
          <p:nvPr/>
        </p:nvGrpSpPr>
        <p:grpSpPr>
          <a:xfrm>
            <a:off x="5260970" y="2800350"/>
            <a:ext cx="2503484" cy="1752600"/>
            <a:chOff x="2133600" y="2800350"/>
            <a:chExt cx="2503484" cy="2089774"/>
          </a:xfrm>
        </p:grpSpPr>
        <p:sp>
          <p:nvSpPr>
            <p:cNvPr id="32" name="Rectangle 31"/>
            <p:cNvSpPr/>
            <p:nvPr/>
          </p:nvSpPr>
          <p:spPr>
            <a:xfrm>
              <a:off x="2139273" y="2800350"/>
              <a:ext cx="2056696" cy="246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Helvetica Neue Light"/>
                  <a:cs typeface="Helvetica Neue Light"/>
                </a:rPr>
                <a:t>Select text you can copy to Excel.</a:t>
              </a:r>
              <a:endParaRPr lang="en-US" sz="1000" dirty="0">
                <a:latin typeface="Helvetica Neue Light"/>
                <a:cs typeface="Helvetica Neue Ligh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3600" y="3063715"/>
              <a:ext cx="25034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Helvetica Neue Light"/>
                  <a:cs typeface="Helvetica Neue Light"/>
                </a:rPr>
                <a:t>Show image you can copy to PowerPoint.</a:t>
              </a:r>
              <a:endParaRPr lang="en-US" sz="1000" dirty="0">
                <a:latin typeface="Helvetica Neue Light"/>
                <a:cs typeface="Helvetica Neue Ligh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33600" y="3327080"/>
              <a:ext cx="24812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Helvetica Neue Light"/>
                  <a:cs typeface="Helvetica Neue Light"/>
                </a:rPr>
                <a:t>Set bin size: &lt;number&gt;, log, auto or none</a:t>
              </a:r>
              <a:endParaRPr lang="en-US" sz="1000" dirty="0">
                <a:latin typeface="Helvetica Neue Light"/>
                <a:cs typeface="Helvetica Neue Ligh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33600" y="3590445"/>
              <a:ext cx="22060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Helvetica Neue Light"/>
                  <a:cs typeface="Helvetica Neue Light"/>
                </a:rPr>
                <a:t>Expand/collapse group of elements.</a:t>
              </a:r>
              <a:endParaRPr lang="en-US" sz="1000" dirty="0">
                <a:latin typeface="Helvetica Neue Light"/>
                <a:cs typeface="Helvetica Neue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33600" y="3853810"/>
              <a:ext cx="223651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Helvetica Neue Light"/>
                  <a:cs typeface="Helvetica Neue Light"/>
                </a:rPr>
                <a:t>Show numeric group as mean values</a:t>
              </a:r>
              <a:endParaRPr lang="en-US" sz="1000" dirty="0">
                <a:latin typeface="Helvetica Neue Light"/>
                <a:cs typeface="Helvetica Neue Ligh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33600" y="4117175"/>
              <a:ext cx="21595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Helvetica Neue Light"/>
                  <a:cs typeface="Helvetica Neue Light"/>
                </a:rPr>
                <a:t>Show rating scales as stacked bars</a:t>
              </a:r>
              <a:endParaRPr lang="en-US" sz="1000" dirty="0">
                <a:latin typeface="Helvetica Neue Light"/>
                <a:cs typeface="Helvetica Neue Ligh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33600" y="4380540"/>
              <a:ext cx="174520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Helvetica Neue Light"/>
                  <a:cs typeface="Helvetica Neue Light"/>
                </a:rPr>
                <a:t>Show just bottom box score</a:t>
              </a:r>
              <a:endParaRPr lang="en-US" sz="1000" dirty="0">
                <a:latin typeface="Helvetica Neue Light"/>
                <a:cs typeface="Helvetica Neue Ligh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33600" y="4643903"/>
              <a:ext cx="153118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Helvetica Neue Light"/>
                  <a:cs typeface="Helvetica Neue Light"/>
                </a:rPr>
                <a:t>Show just top box score</a:t>
              </a:r>
              <a:endParaRPr lang="en-US" sz="1000" dirty="0">
                <a:latin typeface="Helvetica Neue Light"/>
                <a:cs typeface="Helvetica Neue Light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219200" y="1696127"/>
            <a:ext cx="45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(e)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9200" y="2025019"/>
            <a:ext cx="45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(b)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19200" y="2353910"/>
            <a:ext cx="45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(p)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19200" y="2664530"/>
            <a:ext cx="45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(f)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19200" y="3029965"/>
            <a:ext cx="45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(m)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248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you doing?  </a:t>
            </a:r>
            <a:br>
              <a:rPr lang="en-US" dirty="0" smtClean="0"/>
            </a:br>
            <a:r>
              <a:rPr lang="en-US" dirty="0" smtClean="0"/>
              <a:t>No, really!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45529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Gender and Generations Survey by Pew Research Center. Conducted Nov-Dec 2012 | File Release Date: 2014 January 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76350"/>
            <a:ext cx="7972425" cy="2609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666750"/>
            <a:ext cx="8305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241935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241935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2571750"/>
            <a:ext cx="1752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67000" y="3028950"/>
            <a:ext cx="1752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63850" y="2419350"/>
            <a:ext cx="2136036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you doing?  </a:t>
            </a:r>
            <a:br>
              <a:rPr lang="en-US" dirty="0" smtClean="0"/>
            </a:br>
            <a:r>
              <a:rPr lang="en-US" dirty="0" smtClean="0"/>
              <a:t>No, really!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45529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Gender and Generations Survey by Pew Research Center. Conducted Nov-Dec 2012 | File Release Date: 2014 January 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76350"/>
            <a:ext cx="7972425" cy="260985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828800" y="3867150"/>
            <a:ext cx="2057400" cy="838200"/>
          </a:xfrm>
          <a:prstGeom prst="wedgeRoundRectCallout">
            <a:avLst>
              <a:gd name="adj1" fmla="val -3162"/>
              <a:gd name="adj2" fmla="val -82090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Every question appears as an interactive chart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8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Are healthier people happier?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9" y="1310592"/>
            <a:ext cx="7924800" cy="2600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45529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Gender and Generations Survey by Pew Research Center. Conducted Nov-Dec 2012 | File Release Date: 2014 January 7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90550"/>
            <a:ext cx="1828800" cy="838200"/>
          </a:xfrm>
          <a:prstGeom prst="wedgeRoundRectCallout">
            <a:avLst>
              <a:gd name="adj1" fmla="val 19932"/>
              <a:gd name="adj2" fmla="val 81401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Click anywhere to filter responses everywhere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248150"/>
            <a:ext cx="674999" cy="130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798" y="4400550"/>
            <a:ext cx="457200" cy="1302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4552950"/>
            <a:ext cx="674999" cy="130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784780" y="4581533"/>
            <a:ext cx="88625" cy="70232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4306729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Thin outlines show the baseline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9689" y="4476750"/>
            <a:ext cx="22813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Triangles show</a:t>
            </a:r>
            <a:r>
              <a:rPr lang="en-US" sz="1000" dirty="0">
                <a:latin typeface="Helvetica Neue Light"/>
                <a:cs typeface="Helvetica Neue Light"/>
              </a:rPr>
              <a:t> </a:t>
            </a:r>
            <a:r>
              <a:rPr lang="en-US" sz="1000" dirty="0" smtClean="0">
                <a:latin typeface="Helvetica Neue Light"/>
                <a:cs typeface="Helvetica Neue Light"/>
              </a:rPr>
              <a:t>significant differences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1" y="4154329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Solid colors show the current subset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798" y="4557060"/>
            <a:ext cx="457200" cy="1302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19150"/>
            <a:ext cx="6553200" cy="422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Protobi lets you see and explore all the data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2190750"/>
            <a:ext cx="1219200" cy="838200"/>
          </a:xfrm>
          <a:prstGeom prst="wedgeRoundRectCallout">
            <a:avLst>
              <a:gd name="adj1" fmla="val 46912"/>
              <a:gd name="adj2" fmla="val -92989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Data organized conceptuall</a:t>
            </a:r>
            <a:r>
              <a:rPr lang="en-US" sz="1200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696200" y="1809750"/>
            <a:ext cx="1219200" cy="838200"/>
          </a:xfrm>
          <a:prstGeom prst="wedgeRoundRectCallout">
            <a:avLst>
              <a:gd name="adj1" fmla="val -78244"/>
              <a:gd name="adj2" fmla="val 45433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Data presented graphically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simply express even complex queries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00150"/>
            <a:ext cx="26035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799" y="1216933"/>
            <a:ext cx="260985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952750"/>
            <a:ext cx="2628900" cy="162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952750"/>
            <a:ext cx="2616200" cy="16319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81000" y="1581150"/>
            <a:ext cx="1219200" cy="838200"/>
          </a:xfrm>
          <a:prstGeom prst="wedgeRoundRectCallout">
            <a:avLst>
              <a:gd name="adj1" fmla="val 62650"/>
              <a:gd name="adj2" fmla="val 41073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Click to filter on one value (“IS”)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" y="3673266"/>
            <a:ext cx="1219200" cy="838200"/>
          </a:xfrm>
          <a:prstGeom prst="wedgeRoundRectCallout">
            <a:avLst>
              <a:gd name="adj1" fmla="val 62650"/>
              <a:gd name="adj2" fmla="val 41073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Shift-Click to exclude a value (“NOT”)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270408" y="1581150"/>
            <a:ext cx="1340191" cy="838200"/>
          </a:xfrm>
          <a:prstGeom prst="wedgeRoundRectCallout">
            <a:avLst>
              <a:gd name="adj1" fmla="val -67003"/>
              <a:gd name="adj2" fmla="val 32353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Option/alt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+ click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to filter multiple values (“OR”)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270408" y="3409950"/>
            <a:ext cx="1340191" cy="838200"/>
          </a:xfrm>
          <a:prstGeom prst="wedgeRoundRectCallout">
            <a:avLst>
              <a:gd name="adj1" fmla="val -67003"/>
              <a:gd name="adj2" fmla="val 32353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Click twice to clear filters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8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crosstabs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16" y="825985"/>
            <a:ext cx="5892800" cy="39217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590799" y="1489790"/>
            <a:ext cx="631187" cy="1744953"/>
          </a:xfrm>
          <a:custGeom>
            <a:avLst/>
            <a:gdLst>
              <a:gd name="connsiteX0" fmla="*/ 0 w 637176"/>
              <a:gd name="connsiteY0" fmla="*/ 1653594 h 1653594"/>
              <a:gd name="connsiteX1" fmla="*/ 621326 w 637176"/>
              <a:gd name="connsiteY1" fmla="*/ 548153 h 1653594"/>
              <a:gd name="connsiteX2" fmla="*/ 465995 w 637176"/>
              <a:gd name="connsiteY2" fmla="*/ 0 h 1653594"/>
              <a:gd name="connsiteX0" fmla="*/ 0 w 631187"/>
              <a:gd name="connsiteY0" fmla="*/ 1744953 h 1744953"/>
              <a:gd name="connsiteX1" fmla="*/ 621326 w 631187"/>
              <a:gd name="connsiteY1" fmla="*/ 639512 h 1744953"/>
              <a:gd name="connsiteX2" fmla="*/ 292390 w 631187"/>
              <a:gd name="connsiteY2" fmla="*/ 0 h 17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187" h="1744953">
                <a:moveTo>
                  <a:pt x="0" y="1744953"/>
                </a:moveTo>
                <a:cubicBezTo>
                  <a:pt x="271830" y="1330032"/>
                  <a:pt x="543660" y="915111"/>
                  <a:pt x="621326" y="639512"/>
                </a:cubicBezTo>
                <a:cubicBezTo>
                  <a:pt x="698992" y="363913"/>
                  <a:pt x="292390" y="0"/>
                  <a:pt x="292390" y="0"/>
                </a:cubicBezTo>
              </a:path>
            </a:pathLst>
          </a:custGeom>
          <a:noFill/>
          <a:ln w="76200" cmpd="sng">
            <a:solidFill>
              <a:schemeClr val="accent5"/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953000" y="1123950"/>
            <a:ext cx="1524000" cy="838200"/>
          </a:xfrm>
          <a:prstGeom prst="wedgeRoundRectCallout">
            <a:avLst>
              <a:gd name="adj1" fmla="val -157535"/>
              <a:gd name="adj2" fmla="val -23234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Drag one element onto another for instant crosstabs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7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crosstabs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13" y="814681"/>
            <a:ext cx="5877560" cy="392684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618210" y="1288800"/>
            <a:ext cx="958353" cy="1872856"/>
          </a:xfrm>
          <a:custGeom>
            <a:avLst/>
            <a:gdLst>
              <a:gd name="connsiteX0" fmla="*/ 0 w 637176"/>
              <a:gd name="connsiteY0" fmla="*/ 1653594 h 1653594"/>
              <a:gd name="connsiteX1" fmla="*/ 621326 w 637176"/>
              <a:gd name="connsiteY1" fmla="*/ 548153 h 1653594"/>
              <a:gd name="connsiteX2" fmla="*/ 465995 w 637176"/>
              <a:gd name="connsiteY2" fmla="*/ 0 h 1653594"/>
              <a:gd name="connsiteX0" fmla="*/ 0 w 631187"/>
              <a:gd name="connsiteY0" fmla="*/ 1744953 h 1744953"/>
              <a:gd name="connsiteX1" fmla="*/ 621326 w 631187"/>
              <a:gd name="connsiteY1" fmla="*/ 639512 h 1744953"/>
              <a:gd name="connsiteX2" fmla="*/ 292390 w 631187"/>
              <a:gd name="connsiteY2" fmla="*/ 0 h 1744953"/>
              <a:gd name="connsiteX0" fmla="*/ 0 w 640929"/>
              <a:gd name="connsiteY0" fmla="*/ 1872856 h 1872856"/>
              <a:gd name="connsiteX1" fmla="*/ 621326 w 640929"/>
              <a:gd name="connsiteY1" fmla="*/ 767415 h 1872856"/>
              <a:gd name="connsiteX2" fmla="*/ 520818 w 640929"/>
              <a:gd name="connsiteY2" fmla="*/ 0 h 1872856"/>
              <a:gd name="connsiteX0" fmla="*/ 0 w 958353"/>
              <a:gd name="connsiteY0" fmla="*/ 1872856 h 1872856"/>
              <a:gd name="connsiteX1" fmla="*/ 950263 w 958353"/>
              <a:gd name="connsiteY1" fmla="*/ 849637 h 1872856"/>
              <a:gd name="connsiteX2" fmla="*/ 520818 w 958353"/>
              <a:gd name="connsiteY2" fmla="*/ 0 h 1872856"/>
              <a:gd name="connsiteX0" fmla="*/ 0 w 958353"/>
              <a:gd name="connsiteY0" fmla="*/ 1872856 h 1872856"/>
              <a:gd name="connsiteX1" fmla="*/ 950263 w 958353"/>
              <a:gd name="connsiteY1" fmla="*/ 849637 h 1872856"/>
              <a:gd name="connsiteX2" fmla="*/ 520818 w 958353"/>
              <a:gd name="connsiteY2" fmla="*/ 0 h 187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353" h="1872856">
                <a:moveTo>
                  <a:pt x="0" y="1872856"/>
                </a:moveTo>
                <a:cubicBezTo>
                  <a:pt x="518533" y="1722876"/>
                  <a:pt x="872597" y="1125236"/>
                  <a:pt x="950263" y="849637"/>
                </a:cubicBezTo>
                <a:cubicBezTo>
                  <a:pt x="1027929" y="574038"/>
                  <a:pt x="520818" y="0"/>
                  <a:pt x="520818" y="0"/>
                </a:cubicBezTo>
              </a:path>
            </a:pathLst>
          </a:custGeom>
          <a:noFill/>
          <a:ln w="76200" cmpd="sng">
            <a:solidFill>
              <a:schemeClr val="accent5"/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953000" y="1123950"/>
            <a:ext cx="1524000" cy="838200"/>
          </a:xfrm>
          <a:prstGeom prst="wedgeRoundRectCallout">
            <a:avLst>
              <a:gd name="adj1" fmla="val -157535"/>
              <a:gd name="adj2" fmla="val -23234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Drag an element to the Crosstab button for global crosstabs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9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Toggle display of missing [NA]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09" y="1733550"/>
            <a:ext cx="3432646" cy="210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955" y="1718391"/>
            <a:ext cx="3416300" cy="2174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929" y="1123950"/>
            <a:ext cx="504568" cy="401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09" y="1123950"/>
            <a:ext cx="514865" cy="381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590800" y="4019550"/>
            <a:ext cx="1524000" cy="838200"/>
          </a:xfrm>
          <a:prstGeom prst="wedgeRoundRectCallout">
            <a:avLst>
              <a:gd name="adj1" fmla="val 12138"/>
              <a:gd name="adj2" fmla="val -82092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Percentages total 100% across all respondents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53000" y="4019550"/>
            <a:ext cx="1828800" cy="838200"/>
          </a:xfrm>
          <a:prstGeom prst="wedgeRoundRectCallout">
            <a:avLst>
              <a:gd name="adj1" fmla="val 45113"/>
              <a:gd name="adj2" fmla="val -77732"/>
              <a:gd name="adj3" fmla="val 16667"/>
            </a:avLst>
          </a:prstGeom>
          <a:solidFill>
            <a:srgbClr val="4BACC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Percentages total 100% for those who answered this question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3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solidFill>
          <a:srgbClr val="FFFFFF"/>
        </a:solidFill>
        <a:ln>
          <a:solidFill>
            <a:srgbClr val="000000"/>
          </a:solidFill>
          <a:headEnd type="none"/>
          <a:tailEnd type="none"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 Neue"/>
            <a:cs typeface="Helvetica Neu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115578</TotalTime>
  <Words>491</Words>
  <Application>Microsoft Macintosh PowerPoint</Application>
  <PresentationFormat>On-screen Show (16:9)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Intro to protobi Quick-start tutorial</vt:lpstr>
      <vt:lpstr>How are you doing?   No, really! </vt:lpstr>
      <vt:lpstr>How are you doing?   No, really! </vt:lpstr>
      <vt:lpstr>Are healthier people happier?</vt:lpstr>
      <vt:lpstr>Protobi lets you see and explore all the data </vt:lpstr>
      <vt:lpstr>Click to simply express even complex queries</vt:lpstr>
      <vt:lpstr>Instant crosstabs</vt:lpstr>
      <vt:lpstr>Global crosstabs</vt:lpstr>
      <vt:lpstr>Toggle display of missing [NA] values</vt:lpstr>
      <vt:lpstr>Toggle whether to show formatted or raw values</vt:lpstr>
      <vt:lpstr>Compact/expand groups of related elements</vt:lpstr>
      <vt:lpstr>Export selected elements to Excel or PowerPoint</vt:lpstr>
      <vt:lpstr>Sign in</vt:lpstr>
      <vt:lpstr>Open a project or create a new one</vt:lpstr>
      <vt:lpstr>Neatly organize many survey projects</vt:lpstr>
      <vt:lpstr>Contact support</vt:lpstr>
      <vt:lpstr>Protobi covers practical nuances</vt:lpstr>
      <vt:lpstr>Protobi cheat sheet: Viewer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Protobi</dc:title>
  <dc:creator>Seema Sheth-Voss</dc:creator>
  <cp:lastModifiedBy>Pieter Sheth-Voss</cp:lastModifiedBy>
  <cp:revision>816</cp:revision>
  <dcterms:created xsi:type="dcterms:W3CDTF">2013-01-29T17:15:40Z</dcterms:created>
  <dcterms:modified xsi:type="dcterms:W3CDTF">2016-10-31T01:23:11Z</dcterms:modified>
</cp:coreProperties>
</file>